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33BF"/>
    <a:srgbClr val="3333CC"/>
    <a:srgbClr val="009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666" y="-28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6908E-2EA8-4874-BAF3-456067186D2A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CB04BE-A85B-426B-AB21-FD5B758EC6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138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8BE8F-223C-4B6B-BF01-A2B2F1AF2DD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663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4F4387-2213-4B54-B016-7A01645B23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1A2E451-356C-4FBE-8971-84FB9BB21F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A2340F-5159-4551-8486-5AB1550F6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675118-A21E-4A4C-8930-3010D19CB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63F06F-03CF-4389-880E-221B792A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3700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B8FC41-5516-4EE1-BADD-1D3DCF3C3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7CAFE2C-F0A6-402E-8BCD-AA2F8FB2A0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6B4CA4-E5D9-4B47-A1F3-A831B48BD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7E697F-F5A1-4849-A872-34D6C42A0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8B433A-13F0-4BC8-9B42-0316E1230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174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72206ED-5713-45C5-80AD-2BB8BECEAF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816EC1D-C133-4776-B549-57BE0C3EC3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2D4813-DE3F-46E5-BD55-4A8AC7121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A8F34F-8987-423E-9623-DCCA0A2C7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B5C7DE-CF1B-4E67-BC77-DF3D2A446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51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507455-4A4D-41C4-8122-4727A8342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73EC76-8180-49E9-B8FA-AD4ED1523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18CE8C-FF37-453E-A65A-78060E313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762109-05A5-40D0-B39A-58D6A6F29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25A8F9-2D27-4481-BC27-BF23D8822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05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746733-D43F-4D5F-BFF9-EAACFD949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68DE4B0-437A-4235-9F69-9CC60E88D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7E3504-59C3-4C8E-8194-AAC0DC19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D08D47-A0F7-473C-91D0-EA53003F2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0D00C3-F21C-42A4-9932-4F720064B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9171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8D6FAF-AF0A-40BE-BBB5-091351E0E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55E05C-1560-45EE-9611-515FD21216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BA38B04-6388-410D-84AE-6AA0DA02D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DAB122-6164-4AC1-BB7B-B05F9987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BAB955A-EA13-4CD3-AD08-99B5FB90F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665EFF-8DCD-49F3-ACA8-44A2C6451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095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D904E1-C8FE-4C6A-942A-95F048608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510903-625E-4C4B-8AED-490127591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D6A2C9A-6724-45AF-A281-A9E79D055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17710F0-67B3-4304-8C04-E335ADF980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BBFFA42-AFF7-4885-AF2E-6038E2C9DC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45A95A-A22A-45E0-8B60-1F4142D5E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E24FCA1-80AB-45D2-A676-4F1110E3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16399C0-4217-4255-8238-CA518B136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52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45B1B4-BBB8-4B49-B6E6-DFBE85B74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DB12F35-27FA-4AD9-B1AA-118C2AD9C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24121E1-488A-4D50-A309-1F9BC1C36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B16BFF1-FF54-41E6-AB8C-0ACA49C51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49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2AFF02E-6674-49CA-BE57-A96D82E61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32C8ADE-105B-413F-858E-FC1BDD85C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19CA7-2902-4C03-9FB4-F06B55E93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535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E0B5FD-C6D4-4386-8269-72D29CD57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316B1E-B4A0-4178-8847-81085F66F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D6FD173-7AF6-4361-B8DC-77CC6B307C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0A05294-769A-41F5-BCDB-7958B8FCF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C5A4DF4-A5C5-4A17-89EB-649D2F2B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F9B029B-C7F6-472B-AF60-F57D22273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371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029517-2BA3-4AC3-B833-80882F7C7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C6C3B08-F29B-4E7E-A731-AB291119C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7984AA2-3B23-42D3-A33A-A94DC2F580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FC0D4FE-D5D0-4E69-91ED-FEE243F74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F4EA-1B81-4C76-9EAE-6EE9FE248EE6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16B7D0A-B738-4382-811D-99C787547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715B36-A172-44B4-9A4B-A064CFA22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20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93EBB3C-F2B9-4BBF-A504-6C246E259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03A74E9-E759-4ED4-98A1-F3853F088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9CD111-D227-401A-8001-FEDEDBFCCC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EF4EA-1B81-4C76-9EAE-6EE9FE248EE6}" type="datetimeFigureOut">
              <a:rPr kumimoji="1" lang="ja-JP" altLang="en-US" smtClean="0"/>
              <a:t>2025/9/4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55E3DC-C175-42BE-A709-B55551229E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FD3153-F939-436D-BCE7-FCAE3EC87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7A0AA-A3AD-4E25-8EA3-851BCB33ED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544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169617" y="1613466"/>
            <a:ext cx="2508426" cy="307777"/>
          </a:xfrm>
          <a:prstGeom prst="rect">
            <a:avLst/>
          </a:prstGeom>
          <a:noFill/>
        </p:spPr>
        <p:txBody>
          <a:bodyPr wrap="square" rIns="36000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こんなお悩みはありませんか？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289675" y="9777536"/>
            <a:ext cx="6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endParaRPr kumimoji="1" lang="ja-JP" altLang="en-US" sz="1200" b="1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737359" y="9435369"/>
            <a:ext cx="48212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問い合わせ先　千葉工業大学附属図書館 　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algn="r"/>
            <a:r>
              <a:rPr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Tel:</a:t>
            </a:r>
            <a:r>
              <a:rPr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津田沼：</a:t>
            </a:r>
            <a:r>
              <a:rPr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047-478-0239</a:t>
            </a:r>
            <a:r>
              <a:rPr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　新習志野：</a:t>
            </a:r>
            <a:r>
              <a:rPr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047-454-9759</a:t>
            </a:r>
            <a:endParaRPr lang="ja-JP" altLang="en-US" sz="12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endParaRPr lang="ja-JP" altLang="en-US" sz="12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0" y="1"/>
            <a:ext cx="6858000" cy="1573864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kumimoji="0" lang="ja-JP" altLang="en-US" sz="1200" kern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7963" y="278946"/>
            <a:ext cx="67729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学術データベース </a:t>
            </a:r>
            <a:r>
              <a:rPr lang="en-US" altLang="ja-JP" sz="2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Web of Science</a:t>
            </a:r>
            <a:r>
              <a:rPr lang="ja-JP" altLang="en-US" sz="2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講習会（基礎編）</a:t>
            </a:r>
            <a:endParaRPr lang="en-US" altLang="ja-JP" sz="2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algn="ctr"/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10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月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21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日（火）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14:00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～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15:00</a:t>
            </a:r>
            <a:r>
              <a:rPr lang="ja-JP" altLang="en-US" sz="13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または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17:30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～</a:t>
            </a:r>
            <a:r>
              <a:rPr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18:30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開催</a:t>
            </a:r>
            <a:endParaRPr lang="en-US" altLang="ja-JP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46084" y="989089"/>
            <a:ext cx="65945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　情報の洪水にもう翻弄されない！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　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本当に読むべき論文をすぐに発見・管理し、簡単に引用文献リストを作成する方法を習得しましょう</a:t>
            </a:r>
            <a:endParaRPr lang="en-US" altLang="ja-JP" sz="1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2517042" y="1661425"/>
            <a:ext cx="2058866" cy="864096"/>
            <a:chOff x="6320623" y="1691504"/>
            <a:chExt cx="3068769" cy="489030"/>
          </a:xfrm>
        </p:grpSpPr>
        <p:sp>
          <p:nvSpPr>
            <p:cNvPr id="12" name="雲 11"/>
            <p:cNvSpPr/>
            <p:nvPr/>
          </p:nvSpPr>
          <p:spPr>
            <a:xfrm>
              <a:off x="6320623" y="1691504"/>
              <a:ext cx="3068769" cy="489030"/>
            </a:xfrm>
            <a:prstGeom prst="cloud">
              <a:avLst/>
            </a:prstGeom>
            <a:solidFill>
              <a:srgbClr val="E4E4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endParaRPr lang="ja-JP" altLang="en-US" sz="120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endParaRPr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6721361" y="1778993"/>
              <a:ext cx="2418903" cy="29611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 indent="-365125"/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itchFamily="50" charset="-128"/>
                </a:rPr>
                <a:t>英語読むの苦手</a:t>
              </a:r>
              <a:endPara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endParaRPr>
            </a:p>
            <a:p>
              <a:pPr marL="92075" lvl="1"/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itchFamily="50" charset="-128"/>
                </a:rPr>
                <a:t>面倒くさい</a:t>
              </a:r>
              <a:endPara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endParaRPr>
            </a:p>
          </p:txBody>
        </p:sp>
      </p:grpSp>
      <p:graphicFrame>
        <p:nvGraphicFramePr>
          <p:cNvPr id="33" name="表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982732"/>
              </p:ext>
            </p:extLst>
          </p:nvPr>
        </p:nvGraphicFramePr>
        <p:xfrm>
          <a:off x="146084" y="5387213"/>
          <a:ext cx="6632438" cy="40221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8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2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2036">
                  <a:extLst>
                    <a:ext uri="{9D8B030D-6E8A-4147-A177-3AD203B41FA5}">
                      <a16:colId xmlns:a16="http://schemas.microsoft.com/office/drawing/2014/main" val="1578341200"/>
                    </a:ext>
                  </a:extLst>
                </a:gridCol>
              </a:tblGrid>
              <a:tr h="529158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●日時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日（火）</a:t>
                      </a:r>
                      <a:r>
                        <a:rPr kumimoji="1" lang="en-US" altLang="ja-JP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14:00</a:t>
                      </a: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15:00</a:t>
                      </a: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または　</a:t>
                      </a:r>
                      <a:r>
                        <a:rPr kumimoji="1" lang="en-US" altLang="ja-JP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17:30</a:t>
                      </a: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18:30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itchFamily="50" charset="-128"/>
                        </a:rPr>
                        <a:t>　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どちらの時間にも参加できます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6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●参加対象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本学の教職員・大学院生・学部生の皆様</a:t>
                      </a:r>
                      <a:endParaRPr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itchFamily="50" charset="-12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504">
                <a:tc>
                  <a:txBody>
                    <a:bodyPr/>
                    <a:lstStyle/>
                    <a:p>
                      <a:r>
                        <a:rPr kumimoji="1" lang="ja-JP" altLang="en-US" sz="1200" b="1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●申込締切</a:t>
                      </a:r>
                      <a:endParaRPr kumimoji="1" lang="ja-JP" altLang="en-US" sz="1200" b="1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日（火）開始時間まで　</a:t>
                      </a:r>
                      <a:r>
                        <a:rPr kumimoji="1" lang="en-US" altLang="ja-JP" sz="14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4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当日の登録・参加も可能！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itchFamily="50" charset="-12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654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●申込</a:t>
                      </a:r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endParaRPr kumimoji="1" lang="en-US" altLang="ja-JP" sz="12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</a:t>
                      </a:r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QR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コード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1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・開始時間によって</a:t>
                      </a:r>
                      <a:r>
                        <a:rPr kumimoji="1" lang="en-US" altLang="ja-JP" sz="11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1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が異なります　・ご所属機関発行のメールアドレスでお申込みください</a:t>
                      </a:r>
                      <a:br>
                        <a:rPr kumimoji="1" lang="en-US" altLang="ja-JP" sz="11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sz="11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・メールアドレスを誤って入力されると当日の参加</a:t>
                      </a:r>
                      <a:r>
                        <a:rPr kumimoji="1" lang="en-US" altLang="ja-JP" sz="11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  <a:r>
                        <a:rPr kumimoji="1" lang="ja-JP" altLang="en-US" sz="1100" b="1" kern="120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をお送りできませんのでご注意ください</a:t>
                      </a:r>
                      <a:endParaRPr kumimoji="1" lang="en-US" altLang="ja-JP" sz="1100" b="1" kern="12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5720" marR="4572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970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u="non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●</a:t>
                      </a:r>
                      <a:r>
                        <a:rPr kumimoji="1" lang="en-US" altLang="ja-JP" sz="1600" b="1" u="non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14:00</a:t>
                      </a:r>
                      <a:r>
                        <a:rPr kumimoji="1" lang="ja-JP" altLang="en-US" sz="1600" b="1" u="non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開始</a:t>
                      </a:r>
                      <a:endParaRPr kumimoji="1" lang="en-US" altLang="ja-JP" sz="1600" b="1" u="none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sz="1600" b="1" u="none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u="sng" kern="1200" dirty="0">
                        <a:solidFill>
                          <a:srgbClr val="7030A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u="non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●</a:t>
                      </a:r>
                      <a:r>
                        <a:rPr kumimoji="1" lang="en-US" altLang="ja-JP" sz="1600" b="1" u="non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17:30</a:t>
                      </a:r>
                      <a:r>
                        <a:rPr kumimoji="1" lang="ja-JP" altLang="en-US" sz="1600" b="1" u="none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開始</a:t>
                      </a:r>
                      <a:endParaRPr kumimoji="1" lang="en-US" altLang="ja-JP" sz="1600" b="1" u="none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sz="1600" b="1" u="none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45720" marR="4572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28203609"/>
                  </a:ext>
                </a:extLst>
              </a:tr>
              <a:tr h="27343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200" b="1" kern="120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●開催方法</a:t>
                      </a:r>
                      <a:endParaRPr kumimoji="1" lang="ja-JP" altLang="en-US" sz="1200" b="1" kern="120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WebEx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によるオンライン講習会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※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後日講習会の録画動画をご提供！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itchFamily="50" charset="-12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312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200" b="1" kern="12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●概要</a:t>
                      </a:r>
                      <a:endParaRPr kumimoji="1" lang="ja-JP" altLang="en-US" sz="1200" b="1" kern="120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メイリオ" pitchFamily="50" charset="-12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Web of Science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とは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・インパクトの高い論文を探す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つのコツ</a:t>
                      </a:r>
                      <a:b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日本語での検索方法 　　　　　　　　　 </a:t>
                      </a: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文献を集めて整理する</a:t>
                      </a:r>
                      <a:endParaRPr kumimoji="1" lang="en-US" altLang="ja-JP" sz="12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引用文献リストを自動で作成する</a:t>
                      </a: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</a:t>
                      </a: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ジャーナルに合わせて文献リストを一括変換する</a:t>
                      </a:r>
                      <a:endParaRPr kumimoji="1" lang="ja-JP" altLang="ja-JP" sz="12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37" name="グループ化 36"/>
          <p:cNvGrpSpPr/>
          <p:nvPr/>
        </p:nvGrpSpPr>
        <p:grpSpPr>
          <a:xfrm>
            <a:off x="-150051" y="2027805"/>
            <a:ext cx="2655749" cy="826852"/>
            <a:chOff x="6197352" y="1720685"/>
            <a:chExt cx="3249001" cy="489030"/>
          </a:xfrm>
        </p:grpSpPr>
        <p:sp>
          <p:nvSpPr>
            <p:cNvPr id="38" name="雲 37"/>
            <p:cNvSpPr/>
            <p:nvPr/>
          </p:nvSpPr>
          <p:spPr>
            <a:xfrm>
              <a:off x="6287469" y="1720685"/>
              <a:ext cx="3068768" cy="489030"/>
            </a:xfrm>
            <a:prstGeom prst="cloud">
              <a:avLst/>
            </a:prstGeom>
            <a:solidFill>
              <a:srgbClr val="E4E4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endParaRPr lang="ja-JP" altLang="en-US" sz="120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endParaRPr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6197352" y="1802225"/>
              <a:ext cx="3249001" cy="3094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/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itchFamily="50" charset="-128"/>
                </a:rPr>
                <a:t>論文をどう探せば</a:t>
              </a:r>
              <a:b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itchFamily="50" charset="-128"/>
                </a:rPr>
              </a:b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itchFamily="50" charset="-128"/>
                </a:rPr>
                <a:t>良いかわからない</a:t>
              </a:r>
            </a:p>
          </p:txBody>
        </p:sp>
      </p:grpSp>
      <p:sp>
        <p:nvSpPr>
          <p:cNvPr id="41" name="角丸四角形 40"/>
          <p:cNvSpPr/>
          <p:nvPr/>
        </p:nvSpPr>
        <p:spPr>
          <a:xfrm>
            <a:off x="365959" y="4838948"/>
            <a:ext cx="6192688" cy="522216"/>
          </a:xfrm>
          <a:prstGeom prst="roundRect">
            <a:avLst/>
          </a:prstGeom>
          <a:solidFill>
            <a:srgbClr val="5E33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今まで自己流で使っていた方も、初めての方も</a:t>
            </a:r>
            <a:endParaRPr lang="en-US" altLang="ja-JP" sz="1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大学が提供するツールを活用して研究に役立つ情報をみつけませんか？</a:t>
            </a:r>
          </a:p>
        </p:txBody>
      </p:sp>
      <p:pic>
        <p:nvPicPr>
          <p:cNvPr id="30" name="図 29" descr="花, 食品 が含まれている画像&#10;&#10;自動的に生成された説明">
            <a:extLst>
              <a:ext uri="{FF2B5EF4-FFF2-40B4-BE49-F238E27FC236}">
                <a16:creationId xmlns:a16="http://schemas.microsoft.com/office/drawing/2014/main" id="{3AEE4111-076A-48C2-9EFD-6FA78457D7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6" y="9468153"/>
            <a:ext cx="1467998" cy="438821"/>
          </a:xfrm>
          <a:prstGeom prst="rect">
            <a:avLst/>
          </a:prstGeom>
        </p:spPr>
      </p:pic>
      <p:pic>
        <p:nvPicPr>
          <p:cNvPr id="3" name="Picture 2" descr="C:\Users\u0144461\Desktop\kenkyu_woman_naayamu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48650" y="1788718"/>
            <a:ext cx="1084819" cy="1084819"/>
          </a:xfrm>
          <a:prstGeom prst="rect">
            <a:avLst/>
          </a:prstGeom>
          <a:noFill/>
        </p:spPr>
      </p:pic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FD02CF4A-F8BA-4F89-A9D3-039E91861DD9}"/>
              </a:ext>
            </a:extLst>
          </p:cNvPr>
          <p:cNvGrpSpPr/>
          <p:nvPr/>
        </p:nvGrpSpPr>
        <p:grpSpPr>
          <a:xfrm rot="532378">
            <a:off x="4364770" y="2103895"/>
            <a:ext cx="2498963" cy="826852"/>
            <a:chOff x="6166454" y="1720685"/>
            <a:chExt cx="3189785" cy="489030"/>
          </a:xfrm>
        </p:grpSpPr>
        <p:sp>
          <p:nvSpPr>
            <p:cNvPr id="31" name="雲 30">
              <a:extLst>
                <a:ext uri="{FF2B5EF4-FFF2-40B4-BE49-F238E27FC236}">
                  <a16:creationId xmlns:a16="http://schemas.microsoft.com/office/drawing/2014/main" id="{2F2E8BE3-20AB-468F-84B7-726292CE3DBE}"/>
                </a:ext>
              </a:extLst>
            </p:cNvPr>
            <p:cNvSpPr/>
            <p:nvPr/>
          </p:nvSpPr>
          <p:spPr>
            <a:xfrm>
              <a:off x="6287470" y="1720685"/>
              <a:ext cx="3068769" cy="489030"/>
            </a:xfrm>
            <a:prstGeom prst="cloud">
              <a:avLst/>
            </a:prstGeom>
            <a:solidFill>
              <a:srgbClr val="E4E4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endParaRPr lang="ja-JP" altLang="en-US" sz="120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endParaRP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DCB6C56B-E148-47AF-9C9E-5953B1DC283E}"/>
                </a:ext>
              </a:extLst>
            </p:cNvPr>
            <p:cNvSpPr/>
            <p:nvPr/>
          </p:nvSpPr>
          <p:spPr>
            <a:xfrm rot="21499516">
              <a:off x="6166454" y="1797946"/>
              <a:ext cx="2911425" cy="3094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/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itchFamily="50" charset="-128"/>
                </a:rPr>
                <a:t>保存したはずの論文が見つからない</a:t>
              </a:r>
            </a:p>
          </p:txBody>
        </p:sp>
      </p:grpSp>
      <p:pic>
        <p:nvPicPr>
          <p:cNvPr id="2" name="Picture 2" descr="C:\Users\u0145534\Documents\01_ProdactMarketingActivity\06_素材\イメージ画像フリー\komatta_ma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82019" y="1998564"/>
            <a:ext cx="614690" cy="830620"/>
          </a:xfrm>
          <a:prstGeom prst="rect">
            <a:avLst/>
          </a:prstGeom>
          <a:noFill/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25CB642-367B-437F-BAC5-D77574B9D5F8}"/>
              </a:ext>
            </a:extLst>
          </p:cNvPr>
          <p:cNvSpPr txBox="1"/>
          <p:nvPr/>
        </p:nvSpPr>
        <p:spPr>
          <a:xfrm>
            <a:off x="146084" y="30054"/>
            <a:ext cx="6594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クラリベイト　トレーニングサミット</a:t>
            </a:r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2025</a:t>
            </a:r>
            <a:endParaRPr lang="en-US" altLang="ja-JP" sz="11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19DCA13-FD8F-8CF9-DCBF-54BC0E5FE48E}"/>
              </a:ext>
            </a:extLst>
          </p:cNvPr>
          <p:cNvSpPr txBox="1"/>
          <p:nvPr/>
        </p:nvSpPr>
        <p:spPr>
          <a:xfrm>
            <a:off x="1341923" y="7393271"/>
            <a:ext cx="1419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u="sng" dirty="0">
                <a:solidFill>
                  <a:srgbClr val="0563C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https://qr.paps.jp/zpyxU</a:t>
            </a:r>
            <a:endParaRPr lang="ja-JP" altLang="ja-JP" sz="18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A2E1C55-7931-7DE7-9066-D28A83BF0C95}"/>
              </a:ext>
            </a:extLst>
          </p:cNvPr>
          <p:cNvSpPr txBox="1"/>
          <p:nvPr/>
        </p:nvSpPr>
        <p:spPr>
          <a:xfrm>
            <a:off x="4073094" y="7393271"/>
            <a:ext cx="13523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u="sng" dirty="0">
                <a:solidFill>
                  <a:srgbClr val="0563C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https://qr.paps.jp/pAj5N</a:t>
            </a:r>
            <a:endParaRPr lang="ja-JP" altLang="ja-JP" sz="18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pic>
        <p:nvPicPr>
          <p:cNvPr id="5" name="図 4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ACB37298-EA32-6457-AB00-D0C9A6E222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704" y="7156939"/>
            <a:ext cx="1233347" cy="1233347"/>
          </a:xfrm>
          <a:prstGeom prst="rect">
            <a:avLst/>
          </a:prstGeom>
        </p:spPr>
      </p:pic>
      <p:pic>
        <p:nvPicPr>
          <p:cNvPr id="11" name="図 10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FA40D8E5-1AC4-E02C-A770-ECF9CB212D8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484" y="7156938"/>
            <a:ext cx="1233347" cy="1233347"/>
          </a:xfrm>
          <a:prstGeom prst="rect">
            <a:avLst/>
          </a:prstGeom>
        </p:spPr>
      </p:pic>
      <p:sp>
        <p:nvSpPr>
          <p:cNvPr id="28" name="正方形/長方形 27"/>
          <p:cNvSpPr/>
          <p:nvPr/>
        </p:nvSpPr>
        <p:spPr>
          <a:xfrm>
            <a:off x="93718" y="2775970"/>
            <a:ext cx="674916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ひとつでも当てはまる方は、ぜひこのセミナーを受講ください！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わずか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60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分で、論文検索のための</a:t>
            </a:r>
            <a:r>
              <a:rPr lang="en-US" altLang="ja-JP" sz="1400" b="1" dirty="0">
                <a:solidFill>
                  <a:srgbClr val="5E33B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Web of Science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使いこなし、「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インパクトのある文献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」 「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次に読むべき論文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」をみつけることができるようになります。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そもそも</a:t>
            </a:r>
            <a:r>
              <a:rPr lang="ja-JP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インパクトのある論文ってどんな論文でしょう？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Web of Science</a:t>
            </a:r>
            <a:r>
              <a:rPr lang="ja-JP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を使って</a:t>
            </a:r>
            <a:r>
              <a:rPr lang="ja-JP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自分の研究テーマでインパクトのある論文</a:t>
            </a:r>
            <a:r>
              <a:rPr lang="ja-JP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を探す方法をお伝えします。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これまで英語だけだった検索が、日本語でもできるようになりました！その方法もご紹介します。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また</a:t>
            </a:r>
            <a:r>
              <a:rPr lang="en-US" altLang="ja-JP" sz="1400" b="1" dirty="0">
                <a:solidFill>
                  <a:srgbClr val="5E33B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EndNote</a:t>
            </a:r>
            <a:r>
              <a:rPr lang="ja-JP" altLang="en-US" sz="1400" b="1" dirty="0">
                <a:solidFill>
                  <a:srgbClr val="5E33B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1" dirty="0">
                <a:solidFill>
                  <a:srgbClr val="5E33B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で簡単に「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必要な文献をすぐに取り出し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」、 「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引用文献リストを自動作成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・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投稿ジャーナルに合わせてリストを一括変換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」することができるようになります。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9772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EA95F8891EF6E4FAE9B5DF782CA0001" ma:contentTypeVersion="20" ma:contentTypeDescription="新しいドキュメントを作成します。" ma:contentTypeScope="" ma:versionID="ea26f19113ebab73f5c1072b66f01ce4">
  <xsd:schema xmlns:xsd="http://www.w3.org/2001/XMLSchema" xmlns:xs="http://www.w3.org/2001/XMLSchema" xmlns:p="http://schemas.microsoft.com/office/2006/metadata/properties" xmlns:ns1="http://schemas.microsoft.com/sharepoint/v3" xmlns:ns2="933d6a6e-2840-4b0d-b25e-8c422a8ab1b8" xmlns:ns3="d1b2ddf1-b4b6-4e00-a3ce-5889403928f6" targetNamespace="http://schemas.microsoft.com/office/2006/metadata/properties" ma:root="true" ma:fieldsID="c9ed62e95a1f7e7362729cc174f763e8" ns1:_="" ns2:_="" ns3:_="">
    <xsd:import namespace="http://schemas.microsoft.com/sharepoint/v3"/>
    <xsd:import namespace="933d6a6e-2840-4b0d-b25e-8c422a8ab1b8"/>
    <xsd:import namespace="d1b2ddf1-b4b6-4e00-a3ce-5889403928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統合コンプライアンス ポリシーのプロパティ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統合コンプライアンス ポリシーの UI アクション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3d6a6e-2840-4b0d-b25e-8c422a8ab1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画像タグ" ma:readOnly="false" ma:fieldId="{5cf76f15-5ced-4ddc-b409-7134ff3c332f}" ma:taxonomyMulti="true" ma:sspId="3a12c3c9-0c32-41ec-8727-1f7e712bea8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7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b2ddf1-b4b6-4e00-a3ce-5889403928f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5237a3f-f80f-439e-b566-182e70df2e41}" ma:internalName="TaxCatchAll" ma:showField="CatchAllData" ma:web="d1b2ddf1-b4b6-4e00-a3ce-5889403928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MediaLengthInSeconds xmlns="933d6a6e-2840-4b0d-b25e-8c422a8ab1b8" xsi:nil="true"/>
    <lcf76f155ced4ddcb4097134ff3c332f xmlns="933d6a6e-2840-4b0d-b25e-8c422a8ab1b8">
      <Terms xmlns="http://schemas.microsoft.com/office/infopath/2007/PartnerControls"/>
    </lcf76f155ced4ddcb4097134ff3c332f>
    <TaxCatchAll xmlns="d1b2ddf1-b4b6-4e00-a3ce-5889403928f6" xsi:nil="true"/>
  </documentManagement>
</p:properties>
</file>

<file path=customXml/itemProps1.xml><?xml version="1.0" encoding="utf-8"?>
<ds:datastoreItem xmlns:ds="http://schemas.openxmlformats.org/officeDocument/2006/customXml" ds:itemID="{FF623BC2-7501-40F2-829D-3997392448D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64FDDB-DCCB-4466-B75D-137BC111C1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33d6a6e-2840-4b0d-b25e-8c422a8ab1b8"/>
    <ds:schemaRef ds:uri="d1b2ddf1-b4b6-4e00-a3ce-5889403928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1C9A237-FC7C-42AB-A73B-212FB37AF2BC}">
  <ds:schemaRefs>
    <ds:schemaRef ds:uri="http://purl.org/dc/terms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d1b2ddf1-b4b6-4e00-a3ce-5889403928f6"/>
    <ds:schemaRef ds:uri="933d6a6e-2840-4b0d-b25e-8c422a8ab1b8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127fa96e-00b4-429e-95f9-72c2828437a4}" enabled="0" method="" siteId="{127fa96e-00b4-429e-95f9-72c2828437a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869</Words>
  <Application>Microsoft Office PowerPoint</Application>
  <PresentationFormat>A4 210 x 297 mm</PresentationFormat>
  <Paragraphs>40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Kumagai, Miki</dc:creator>
  <cp:lastModifiedBy>stf218 </cp:lastModifiedBy>
  <cp:revision>7</cp:revision>
  <cp:lastPrinted>2025-09-04T05:31:52Z</cp:lastPrinted>
  <dcterms:created xsi:type="dcterms:W3CDTF">2020-09-22T07:22:21Z</dcterms:created>
  <dcterms:modified xsi:type="dcterms:W3CDTF">2025-09-04T05:32:35Z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0x010100DEA95F8891EF6E4FAE9B5DF782CA0001</vt:lpwstr>
  </property>
  <property fmtid="{D5CDD505-2E9C-101B-9397-08002B2CF9AE}" pid="3" name="Order">
    <vt:r8>22223700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MediaServiceImageTags">
    <vt:lpwstr/>
  </property>
</Properties>
</file>